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3"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60"/>
  </p:normalViewPr>
  <p:slideViewPr>
    <p:cSldViewPr snapToGrid="0">
      <p:cViewPr varScale="1">
        <p:scale>
          <a:sx n="84" d="100"/>
          <a:sy n="84" d="100"/>
        </p:scale>
        <p:origin x="10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Made Safe Logo (002).png"/>
          <p:cNvPicPr>
            <a:picLocks noChangeAspect="1"/>
          </p:cNvPicPr>
          <p:nvPr/>
        </p:nvPicPr>
        <p:blipFill>
          <a:blip r:embed="rId3" cstate="print"/>
          <a:stretch>
            <a:fillRect/>
          </a:stretch>
        </p:blipFill>
        <p:spPr>
          <a:xfrm>
            <a:off x="281586" y="1591480"/>
            <a:ext cx="11603070" cy="3829585"/>
          </a:xfrm>
          <a:prstGeom prst="rect">
            <a:avLst/>
          </a:prstGeom>
        </p:spPr>
      </p:pic>
    </p:spTree>
    <p:extLst>
      <p:ext uri="{BB962C8B-B14F-4D97-AF65-F5344CB8AC3E}">
        <p14:creationId xmlns:p14="http://schemas.microsoft.com/office/powerpoint/2010/main" val="3940265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0" y="98367"/>
            <a:ext cx="2394066" cy="1197033"/>
          </a:xfrm>
          <a:prstGeom prst="rect">
            <a:avLst/>
          </a:prstGeom>
        </p:spPr>
      </p:pic>
      <p:sp>
        <p:nvSpPr>
          <p:cNvPr id="3" name="Content Placeholder 2"/>
          <p:cNvSpPr>
            <a:spLocks noGrp="1"/>
          </p:cNvSpPr>
          <p:nvPr>
            <p:ph idx="1"/>
          </p:nvPr>
        </p:nvSpPr>
        <p:spPr>
          <a:xfrm>
            <a:off x="609600" y="2743201"/>
            <a:ext cx="10972800" cy="3382963"/>
          </a:xfrm>
        </p:spPr>
        <p:txBody>
          <a:bodyPr/>
          <a:lstStyle>
            <a:lvl1pPr>
              <a:defRPr sz="2400"/>
            </a:lvl1pPr>
            <a:lvl2pPr>
              <a:defRPr sz="2000"/>
            </a:lvl2pPr>
            <a:lvl3pPr>
              <a:defRPr sz="1800"/>
            </a:lvl3pPr>
            <a:lvl4pPr>
              <a:defRPr sz="16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6" name="Slide Number Placeholder 5"/>
          <p:cNvSpPr>
            <a:spLocks noGrp="1"/>
          </p:cNvSpPr>
          <p:nvPr>
            <p:ph type="sldNum" sz="quarter" idx="12"/>
          </p:nvPr>
        </p:nvSpPr>
        <p:spPr>
          <a:xfrm>
            <a:off x="304800" y="6414031"/>
            <a:ext cx="2844800" cy="365125"/>
          </a:xfrm>
        </p:spPr>
        <p:txBody>
          <a:bodyPr/>
          <a:lstStyle>
            <a:lvl1pPr algn="l">
              <a:defRPr/>
            </a:lvl1pPr>
          </a:lstStyle>
          <a:p>
            <a:fld id="{FC5D4F20-685C-47C8-89B4-F09DE091FF00}" type="slidenum">
              <a:rPr lang="en-CA" smtClean="0"/>
              <a:t>‹#›</a:t>
            </a:fld>
            <a:endParaRPr lang="en-CA"/>
          </a:p>
        </p:txBody>
      </p:sp>
      <p:sp>
        <p:nvSpPr>
          <p:cNvPr id="7" name="Title 1"/>
          <p:cNvSpPr>
            <a:spLocks noGrp="1"/>
          </p:cNvSpPr>
          <p:nvPr>
            <p:ph type="title" hasCustomPrompt="1"/>
          </p:nvPr>
        </p:nvSpPr>
        <p:spPr>
          <a:xfrm>
            <a:off x="609600" y="1295400"/>
            <a:ext cx="10972800" cy="1143000"/>
          </a:xfrm>
        </p:spPr>
        <p:txBody>
          <a:bodyPr>
            <a:noAutofit/>
          </a:bodyPr>
          <a:lstStyle>
            <a:lvl1pPr algn="l">
              <a:defRPr sz="3200">
                <a:latin typeface="+mj-lt"/>
              </a:defRPr>
            </a:lvl1pPr>
          </a:lstStyle>
          <a:p>
            <a:r>
              <a:rPr lang="en-US" dirty="0"/>
              <a:t>CLICK TO EDIT MASTER TITLE STYLE</a:t>
            </a:r>
            <a:endParaRPr lang="en-CA" dirty="0"/>
          </a:p>
        </p:txBody>
      </p:sp>
    </p:spTree>
    <p:extLst>
      <p:ext uri="{BB962C8B-B14F-4D97-AF65-F5344CB8AC3E}">
        <p14:creationId xmlns:p14="http://schemas.microsoft.com/office/powerpoint/2010/main" val="18661120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9513" y="98367"/>
            <a:ext cx="2394066" cy="1197033"/>
          </a:xfrm>
          <a:prstGeom prst="rect">
            <a:avLst/>
          </a:prstGeom>
        </p:spPr>
      </p:pic>
      <p:sp>
        <p:nvSpPr>
          <p:cNvPr id="2" name="Title 1"/>
          <p:cNvSpPr>
            <a:spLocks noGrp="1"/>
          </p:cNvSpPr>
          <p:nvPr>
            <p:ph type="title" hasCustomPrompt="1"/>
          </p:nvPr>
        </p:nvSpPr>
        <p:spPr>
          <a:xfrm>
            <a:off x="609600" y="1295400"/>
            <a:ext cx="10972800" cy="1143000"/>
          </a:xfrm>
        </p:spPr>
        <p:txBody>
          <a:bodyPr>
            <a:noAutofit/>
          </a:bodyPr>
          <a:lstStyle>
            <a:lvl1pPr algn="l">
              <a:defRPr sz="3200">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609600" y="2743201"/>
            <a:ext cx="10972800" cy="3382963"/>
          </a:xfrm>
        </p:spPr>
        <p:txBody>
          <a:bodyPr>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Slide Number Placeholder 5"/>
          <p:cNvSpPr>
            <a:spLocks noGrp="1"/>
          </p:cNvSpPr>
          <p:nvPr>
            <p:ph type="sldNum" sz="quarter" idx="12"/>
          </p:nvPr>
        </p:nvSpPr>
        <p:spPr>
          <a:xfrm>
            <a:off x="304800" y="6414031"/>
            <a:ext cx="2844800" cy="365125"/>
          </a:xfrm>
        </p:spPr>
        <p:txBody>
          <a:bodyPr/>
          <a:lstStyle>
            <a:lvl1pPr algn="l">
              <a:defRPr/>
            </a:lvl1pPr>
          </a:lstStyle>
          <a:p>
            <a:fld id="{FC5D4F20-685C-47C8-89B4-F09DE091FF00}" type="slidenum">
              <a:rPr lang="en-CA" smtClean="0"/>
              <a:t>‹#›</a:t>
            </a:fld>
            <a:endParaRPr lang="en-CA"/>
          </a:p>
        </p:txBody>
      </p:sp>
    </p:spTree>
    <p:extLst>
      <p:ext uri="{BB962C8B-B14F-4D97-AF65-F5344CB8AC3E}">
        <p14:creationId xmlns:p14="http://schemas.microsoft.com/office/powerpoint/2010/main" val="2060771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1" y="98367"/>
            <a:ext cx="2394066" cy="1197033"/>
          </a:xfrm>
          <a:prstGeom prst="rect">
            <a:avLst/>
          </a:prstGeom>
        </p:spPr>
      </p:pic>
      <p:sp>
        <p:nvSpPr>
          <p:cNvPr id="4" name="Slide Number Placeholder 5"/>
          <p:cNvSpPr>
            <a:spLocks noGrp="1"/>
          </p:cNvSpPr>
          <p:nvPr>
            <p:ph type="sldNum" sz="quarter" idx="12"/>
          </p:nvPr>
        </p:nvSpPr>
        <p:spPr>
          <a:xfrm>
            <a:off x="304800" y="6414031"/>
            <a:ext cx="2844800" cy="365125"/>
          </a:xfrm>
        </p:spPr>
        <p:txBody>
          <a:bodyPr/>
          <a:lstStyle>
            <a:lvl1pPr algn="l">
              <a:defRPr/>
            </a:lvl1pPr>
          </a:lstStyle>
          <a:p>
            <a:fld id="{FC5D4F20-685C-47C8-89B4-F09DE091FF00}" type="slidenum">
              <a:rPr lang="en-CA" smtClean="0"/>
              <a:t>‹#›</a:t>
            </a:fld>
            <a:endParaRPr lang="en-CA"/>
          </a:p>
        </p:txBody>
      </p:sp>
      <p:sp>
        <p:nvSpPr>
          <p:cNvPr id="5" name="Title 1"/>
          <p:cNvSpPr>
            <a:spLocks noGrp="1"/>
          </p:cNvSpPr>
          <p:nvPr>
            <p:ph type="title" hasCustomPrompt="1"/>
          </p:nvPr>
        </p:nvSpPr>
        <p:spPr>
          <a:xfrm>
            <a:off x="609600" y="1295400"/>
            <a:ext cx="10972800" cy="1143000"/>
          </a:xfrm>
        </p:spPr>
        <p:txBody>
          <a:bodyPr>
            <a:noAutofit/>
          </a:bodyPr>
          <a:lstStyle>
            <a:lvl1pPr algn="l">
              <a:defRPr sz="3200">
                <a:latin typeface="+mj-lt"/>
              </a:defRPr>
            </a:lvl1pPr>
          </a:lstStyle>
          <a:p>
            <a:r>
              <a:rPr lang="en-US" dirty="0"/>
              <a:t>CLICK TO EDIT MASTER TITLE STYLE</a:t>
            </a:r>
            <a:endParaRPr lang="en-CA" dirty="0"/>
          </a:p>
        </p:txBody>
      </p:sp>
    </p:spTree>
    <p:extLst>
      <p:ext uri="{BB962C8B-B14F-4D97-AF65-F5344CB8AC3E}">
        <p14:creationId xmlns:p14="http://schemas.microsoft.com/office/powerpoint/2010/main" val="10510100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95380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1017DA-CF3C-4008-8122-0AB9781E7319}" type="datetimeFigureOut">
              <a:rPr lang="en-CA" smtClean="0"/>
              <a:t>2021-10-24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5D4F20-685C-47C8-89B4-F09DE091FF00}" type="slidenum">
              <a:rPr lang="en-CA" smtClean="0"/>
              <a:t>‹#›</a:t>
            </a:fld>
            <a:endParaRPr lang="en-CA"/>
          </a:p>
        </p:txBody>
      </p:sp>
    </p:spTree>
    <p:extLst>
      <p:ext uri="{BB962C8B-B14F-4D97-AF65-F5344CB8AC3E}">
        <p14:creationId xmlns:p14="http://schemas.microsoft.com/office/powerpoint/2010/main" val="1885711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copy">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6" y="92073"/>
            <a:ext cx="2394066" cy="1197033"/>
          </a:xfrm>
          <a:prstGeom prst="rect">
            <a:avLst/>
          </a:prstGeom>
        </p:spPr>
      </p:pic>
      <p:sp>
        <p:nvSpPr>
          <p:cNvPr id="501" name="Body Level One…"/>
          <p:cNvSpPr txBox="1">
            <a:spLocks noGrp="1"/>
          </p:cNvSpPr>
          <p:nvPr>
            <p:ph type="body" idx="1"/>
          </p:nvPr>
        </p:nvSpPr>
        <p:spPr>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02" name="Text Placeholder 16"/>
          <p:cNvSpPr>
            <a:spLocks noGrp="1"/>
          </p:cNvSpPr>
          <p:nvPr>
            <p:ph type="body" sz="quarter" idx="13"/>
          </p:nvPr>
        </p:nvSpPr>
        <p:spPr>
          <a:xfrm>
            <a:off x="609598" y="530225"/>
            <a:ext cx="10734263" cy="1139825"/>
          </a:xfrm>
          <a:prstGeom prst="rect">
            <a:avLst/>
          </a:prstGeom>
        </p:spPr>
        <p:txBody>
          <a:bodyPr/>
          <a:lstStyle/>
          <a:p>
            <a:pPr lvl="0">
              <a:lnSpc>
                <a:spcPct val="100000"/>
              </a:lnSpc>
              <a:defRPr sz="4400">
                <a:solidFill>
                  <a:srgbClr val="000000"/>
                </a:solidFill>
                <a:latin typeface="Brandon Grotesque Light"/>
                <a:ea typeface="Brandon Grotesque Light"/>
                <a:cs typeface="Brandon Grotesque Light"/>
                <a:sym typeface="Brandon Grotesque Light"/>
              </a:defRPr>
            </a:pPr>
            <a:r>
              <a:rPr lang="en-US" smtClean="0"/>
              <a:t>Edit Master text styles</a:t>
            </a:r>
          </a:p>
        </p:txBody>
      </p:sp>
      <p:sp>
        <p:nvSpPr>
          <p:cNvPr id="503" name="Slide Number"/>
          <p:cNvSpPr txBox="1">
            <a:spLocks noGrp="1"/>
          </p:cNvSpPr>
          <p:nvPr>
            <p:ph type="sldNum" sz="quarter" idx="2"/>
          </p:nvPr>
        </p:nvSpPr>
        <p:spPr>
          <a:prstGeom prst="rect">
            <a:avLst/>
          </a:prstGeom>
        </p:spPr>
        <p:txBody>
          <a:bodyPr/>
          <a:lstStyle/>
          <a:p>
            <a:fld id="{FC5D4F20-685C-47C8-89B4-F09DE091FF00}" type="slidenum">
              <a:rPr lang="en-CA" smtClean="0"/>
              <a:t>‹#›</a:t>
            </a:fld>
            <a:endParaRPr lang="en-CA"/>
          </a:p>
        </p:txBody>
      </p:sp>
    </p:spTree>
    <p:extLst>
      <p:ext uri="{BB962C8B-B14F-4D97-AF65-F5344CB8AC3E}">
        <p14:creationId xmlns:p14="http://schemas.microsoft.com/office/powerpoint/2010/main" val="2042050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21017DA-CF3C-4008-8122-0AB9781E7319}" type="datetimeFigureOut">
              <a:rPr lang="en-CA" smtClean="0"/>
              <a:t>2021-10-24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5D4F20-685C-47C8-89B4-F09DE091FF00}" type="slidenum">
              <a:rPr lang="en-CA" smtClean="0"/>
              <a:t>‹#›</a:t>
            </a:fld>
            <a:endParaRPr lang="en-CA"/>
          </a:p>
        </p:txBody>
      </p:sp>
    </p:spTree>
    <p:extLst>
      <p:ext uri="{BB962C8B-B14F-4D97-AF65-F5344CB8AC3E}">
        <p14:creationId xmlns:p14="http://schemas.microsoft.com/office/powerpoint/2010/main" val="332736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5995" y="300211"/>
            <a:ext cx="2190246" cy="722889"/>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5759" y="92075"/>
            <a:ext cx="2394066" cy="1197033"/>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017DA-CF3C-4008-8122-0AB9781E7319}" type="datetimeFigureOut">
              <a:rPr lang="en-CA" smtClean="0"/>
              <a:t>2021-10-24</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hidden="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D4F20-685C-47C8-89B4-F09DE091FF00}" type="slidenum">
              <a:rPr lang="en-CA" smtClean="0"/>
              <a:t>‹#›</a:t>
            </a:fld>
            <a:endParaRPr lang="en-CA"/>
          </a:p>
        </p:txBody>
      </p:sp>
      <p:pic>
        <p:nvPicPr>
          <p:cNvPr id="7" name="Picture 6"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7702" y="6363256"/>
            <a:ext cx="1759516" cy="362953"/>
          </a:xfrm>
          <a:prstGeom prst="rect">
            <a:avLst/>
          </a:prstGeom>
        </p:spPr>
      </p:pic>
      <p:sp>
        <p:nvSpPr>
          <p:cNvPr id="9" name="Slide Number Placeholder 5" hidden="1"/>
          <p:cNvSpPr txBox="1">
            <a:spLocks/>
          </p:cNvSpPr>
          <p:nvPr/>
        </p:nvSpPr>
        <p:spPr>
          <a:xfrm>
            <a:off x="609600" y="6326416"/>
            <a:ext cx="8877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29B3F9-5CEA-4995-834C-E0892F0EB07B}" type="slidenum">
              <a:rPr lang="en-US" altLang="en-US" sz="1800" smtClean="0"/>
              <a:pPr/>
              <a:t>‹#›</a:t>
            </a:fld>
            <a:endParaRPr lang="en-US" altLang="en-US" sz="1800" dirty="0"/>
          </a:p>
        </p:txBody>
      </p:sp>
    </p:spTree>
    <p:extLst>
      <p:ext uri="{BB962C8B-B14F-4D97-AF65-F5344CB8AC3E}">
        <p14:creationId xmlns:p14="http://schemas.microsoft.com/office/powerpoint/2010/main" val="3373403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wcb.mb.ca/take-our-kids-to-work-day-frequently-asked-ques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cb.mb.ca/take-our-kids-to-work-day-frequently-asked-ques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afemanitoba.com/Education/Pages/YWRCC.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cohs.ca/images/products/infographics/download/newWorkers.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Take Our Kids to Work Day</a:t>
            </a:r>
            <a:endParaRPr lang="en-CA" dirty="0"/>
          </a:p>
        </p:txBody>
      </p:sp>
      <p:sp>
        <p:nvSpPr>
          <p:cNvPr id="3" name="Subtitle 2"/>
          <p:cNvSpPr>
            <a:spLocks noGrp="1"/>
          </p:cNvSpPr>
          <p:nvPr>
            <p:ph type="subTitle" idx="1"/>
          </p:nvPr>
        </p:nvSpPr>
        <p:spPr/>
        <p:txBody>
          <a:bodyPr/>
          <a:lstStyle/>
          <a:p>
            <a:endParaRPr lang="en-CA" dirty="0" smtClean="0"/>
          </a:p>
          <a:p>
            <a:r>
              <a:rPr lang="en-CA" dirty="0" smtClean="0"/>
              <a:t>Safety Considerations</a:t>
            </a:r>
            <a:endParaRPr lang="en-CA" dirty="0"/>
          </a:p>
        </p:txBody>
      </p:sp>
    </p:spTree>
    <p:extLst>
      <p:ext uri="{BB962C8B-B14F-4D97-AF65-F5344CB8AC3E}">
        <p14:creationId xmlns:p14="http://schemas.microsoft.com/office/powerpoint/2010/main" val="337080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pPr marL="0" indent="0">
              <a:buNone/>
            </a:pPr>
            <a:r>
              <a:rPr lang="en-CA" dirty="0"/>
              <a:t>ARE KIDS WHO PARTICIPATE IN TAKE OUR KIDS TO WORK DAY COVERED BY WORKERS </a:t>
            </a:r>
            <a:r>
              <a:rPr lang="en-CA" dirty="0" smtClean="0"/>
              <a:t>COMPENSATION?</a:t>
            </a:r>
          </a:p>
          <a:p>
            <a:pPr marL="0" indent="0">
              <a:buNone/>
            </a:pPr>
            <a:endParaRPr lang="en-CA" dirty="0" smtClean="0"/>
          </a:p>
          <a:p>
            <a:pPr marL="0" indent="0">
              <a:buNone/>
            </a:pPr>
            <a:r>
              <a:rPr lang="en-CA" dirty="0"/>
              <a:t>Yes.</a:t>
            </a:r>
          </a:p>
          <a:p>
            <a:pPr marL="0" indent="0">
              <a:buNone/>
            </a:pPr>
            <a:endParaRPr lang="en-CA" dirty="0"/>
          </a:p>
          <a:p>
            <a:pPr marL="0" indent="0">
              <a:buNone/>
            </a:pPr>
            <a:r>
              <a:rPr lang="en-CA" dirty="0"/>
              <a:t>Participants in the Take our Kids to Work (TOKW) day are considered employees of the Province of Manitoba, and coverage is extended to all kids who are participating. TOKW students are entitled to workers compensation should any work related injury occur during the program</a:t>
            </a:r>
            <a:r>
              <a:rPr lang="en-CA" dirty="0" smtClean="0"/>
              <a:t>.</a:t>
            </a:r>
          </a:p>
          <a:p>
            <a:pPr marL="0" indent="0">
              <a:buNone/>
            </a:pPr>
            <a:endParaRPr lang="en-CA" dirty="0"/>
          </a:p>
          <a:p>
            <a:pPr marL="0" indent="0">
              <a:buNone/>
            </a:pPr>
            <a:r>
              <a:rPr lang="en-CA" dirty="0"/>
              <a:t>WCB Manitoba, </a:t>
            </a:r>
            <a:r>
              <a:rPr lang="en-CA" dirty="0">
                <a:hlinkClick r:id="rId2"/>
              </a:rPr>
              <a:t>https://</a:t>
            </a:r>
            <a:r>
              <a:rPr lang="en-CA" dirty="0" smtClean="0">
                <a:hlinkClick r:id="rId2"/>
              </a:rPr>
              <a:t>www.wcb.mb.ca/take-our-kids-to-work-day-frequently-asked-questions</a:t>
            </a:r>
            <a:r>
              <a:rPr lang="en-CA" dirty="0" smtClean="0"/>
              <a:t> </a:t>
            </a:r>
            <a:endParaRPr lang="en-CA" dirty="0"/>
          </a:p>
          <a:p>
            <a:pPr marL="0" indent="0">
              <a:buNone/>
            </a:pPr>
            <a:endParaRPr lang="en-CA" dirty="0"/>
          </a:p>
        </p:txBody>
      </p:sp>
      <p:sp>
        <p:nvSpPr>
          <p:cNvPr id="4" name="Title 3"/>
          <p:cNvSpPr>
            <a:spLocks noGrp="1"/>
          </p:cNvSpPr>
          <p:nvPr>
            <p:ph type="title"/>
          </p:nvPr>
        </p:nvSpPr>
        <p:spPr/>
        <p:txBody>
          <a:bodyPr/>
          <a:lstStyle/>
          <a:p>
            <a:r>
              <a:rPr lang="en-CA" dirty="0" smtClean="0"/>
              <a:t>WCB Coverage</a:t>
            </a:r>
            <a:endParaRPr lang="en-CA" dirty="0"/>
          </a:p>
        </p:txBody>
      </p:sp>
    </p:spTree>
    <p:extLst>
      <p:ext uri="{BB962C8B-B14F-4D97-AF65-F5344CB8AC3E}">
        <p14:creationId xmlns:p14="http://schemas.microsoft.com/office/powerpoint/2010/main" val="30747342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CA" dirty="0"/>
              <a:t>ARE EMPLOYERS PROTECTED WHO HAVE KIDS ATTENDING TAKE OUR KIDS TO WORK DAY</a:t>
            </a:r>
            <a:r>
              <a:rPr lang="en-CA" dirty="0" smtClean="0"/>
              <a:t>?</a:t>
            </a:r>
          </a:p>
          <a:p>
            <a:pPr marL="0" indent="0">
              <a:buNone/>
            </a:pPr>
            <a:endParaRPr lang="en-CA" dirty="0"/>
          </a:p>
          <a:p>
            <a:pPr marL="0" indent="0">
              <a:buNone/>
            </a:pPr>
            <a:r>
              <a:rPr lang="en-CA" dirty="0"/>
              <a:t>Yes, if the employer has WCB coverage.</a:t>
            </a:r>
          </a:p>
          <a:p>
            <a:pPr marL="0" indent="0">
              <a:buNone/>
            </a:pPr>
            <a:endParaRPr lang="en-CA" dirty="0"/>
          </a:p>
          <a:p>
            <a:pPr marL="0" indent="0">
              <a:buNone/>
            </a:pPr>
            <a:r>
              <a:rPr lang="en-CA" dirty="0"/>
              <a:t>TOKW participants are considered employees of the Province of Manitoba, and therefore employers with WCB coverage are protected from lawsuit should any work related injuries be sustained on this day. Employers who do not have WCB coverage are not immune from a lawsuit</a:t>
            </a:r>
            <a:r>
              <a:rPr lang="en-CA" dirty="0" smtClean="0"/>
              <a:t>.</a:t>
            </a:r>
            <a:br>
              <a:rPr lang="en-CA" dirty="0" smtClean="0"/>
            </a:br>
            <a:endParaRPr lang="en-CA" dirty="0" smtClean="0"/>
          </a:p>
          <a:p>
            <a:pPr marL="0" indent="0">
              <a:buNone/>
            </a:pPr>
            <a:r>
              <a:rPr lang="en-CA" dirty="0"/>
              <a:t>WCB Manitoba, </a:t>
            </a:r>
            <a:r>
              <a:rPr lang="en-CA" dirty="0">
                <a:hlinkClick r:id="rId2"/>
              </a:rPr>
              <a:t>https://www.wcb.mb.ca/take-our-kids-to-work-day-frequently-asked-questions</a:t>
            </a:r>
            <a:endParaRPr lang="en-CA" dirty="0"/>
          </a:p>
        </p:txBody>
      </p:sp>
      <p:sp>
        <p:nvSpPr>
          <p:cNvPr id="3" name="Title 2"/>
          <p:cNvSpPr>
            <a:spLocks noGrp="1"/>
          </p:cNvSpPr>
          <p:nvPr>
            <p:ph type="title"/>
          </p:nvPr>
        </p:nvSpPr>
        <p:spPr/>
        <p:txBody>
          <a:bodyPr/>
          <a:lstStyle/>
          <a:p>
            <a:r>
              <a:rPr lang="en-CA" dirty="0" smtClean="0"/>
              <a:t>WCB Coverage</a:t>
            </a:r>
            <a:endParaRPr lang="en-CA" dirty="0"/>
          </a:p>
        </p:txBody>
      </p:sp>
    </p:spTree>
    <p:extLst>
      <p:ext uri="{BB962C8B-B14F-4D97-AF65-F5344CB8AC3E}">
        <p14:creationId xmlns:p14="http://schemas.microsoft.com/office/powerpoint/2010/main" val="34754266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Kids participating in Take Our Kids to Work day must receive an orientation that includes safety. You may have an in-house orientation ready to go. If you need a different option consider the Young Worker Readiness Certificate Course. This course is administered by Employment Standards Manitoba and the cost is covered by SAFE Work Manitoba.</a:t>
            </a:r>
          </a:p>
          <a:p>
            <a:r>
              <a:rPr lang="en-CA" dirty="0" smtClean="0"/>
              <a:t>Digital and printable options for the course can </a:t>
            </a:r>
            <a:r>
              <a:rPr lang="en-CA" dirty="0"/>
              <a:t>be found here: </a:t>
            </a:r>
            <a:r>
              <a:rPr lang="en-CA" dirty="0">
                <a:hlinkClick r:id="rId2"/>
              </a:rPr>
              <a:t>https://</a:t>
            </a:r>
            <a:r>
              <a:rPr lang="en-CA" dirty="0" smtClean="0">
                <a:hlinkClick r:id="rId2"/>
              </a:rPr>
              <a:t>www.safemanitoba.com/Education/Pages/YWRCC.aspx</a:t>
            </a:r>
            <a:r>
              <a:rPr lang="en-CA" dirty="0" smtClean="0"/>
              <a:t> </a:t>
            </a:r>
            <a:endParaRPr lang="en-CA" dirty="0"/>
          </a:p>
        </p:txBody>
      </p:sp>
      <p:sp>
        <p:nvSpPr>
          <p:cNvPr id="3" name="Title 2"/>
          <p:cNvSpPr>
            <a:spLocks noGrp="1"/>
          </p:cNvSpPr>
          <p:nvPr>
            <p:ph type="title"/>
          </p:nvPr>
        </p:nvSpPr>
        <p:spPr/>
        <p:txBody>
          <a:bodyPr/>
          <a:lstStyle/>
          <a:p>
            <a:r>
              <a:rPr lang="en-CA" dirty="0"/>
              <a:t>Young Worker Readiness Certificate Course</a:t>
            </a:r>
            <a:endParaRPr lang="en-CA" dirty="0"/>
          </a:p>
        </p:txBody>
      </p:sp>
    </p:spTree>
    <p:extLst>
      <p:ext uri="{BB962C8B-B14F-4D97-AF65-F5344CB8AC3E}">
        <p14:creationId xmlns:p14="http://schemas.microsoft.com/office/powerpoint/2010/main" val="1639138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On the next slide you will see a new worker infographic that is free </a:t>
            </a:r>
            <a:r>
              <a:rPr lang="en-CA" dirty="0"/>
              <a:t>to download here: </a:t>
            </a:r>
            <a:r>
              <a:rPr lang="en-CA" sz="2200" dirty="0">
                <a:hlinkClick r:id="rId2"/>
              </a:rPr>
              <a:t>https://</a:t>
            </a:r>
            <a:r>
              <a:rPr lang="en-CA" sz="2200" dirty="0" smtClean="0">
                <a:hlinkClick r:id="rId2"/>
              </a:rPr>
              <a:t>www.ccohs.ca/images/products/infographics/download/newWorkers.jpg</a:t>
            </a:r>
            <a:r>
              <a:rPr lang="en-CA" sz="2200" dirty="0" smtClean="0"/>
              <a:t> </a:t>
            </a:r>
          </a:p>
          <a:p>
            <a:r>
              <a:rPr lang="en-CA" dirty="0" smtClean="0"/>
              <a:t>It includes a ton of great information for new workers and employers to help keep new workers safe.</a:t>
            </a:r>
            <a:endParaRPr lang="en-CA" dirty="0"/>
          </a:p>
        </p:txBody>
      </p:sp>
      <p:sp>
        <p:nvSpPr>
          <p:cNvPr id="3" name="Title 2"/>
          <p:cNvSpPr>
            <a:spLocks noGrp="1"/>
          </p:cNvSpPr>
          <p:nvPr>
            <p:ph type="title"/>
          </p:nvPr>
        </p:nvSpPr>
        <p:spPr/>
        <p:txBody>
          <a:bodyPr/>
          <a:lstStyle/>
          <a:p>
            <a:r>
              <a:rPr lang="en-CA" dirty="0" smtClean="0"/>
              <a:t>New Worker Safety in Canada	</a:t>
            </a:r>
            <a:endParaRPr lang="en-CA" dirty="0"/>
          </a:p>
        </p:txBody>
      </p:sp>
    </p:spTree>
    <p:extLst>
      <p:ext uri="{BB962C8B-B14F-4D97-AF65-F5344CB8AC3E}">
        <p14:creationId xmlns:p14="http://schemas.microsoft.com/office/powerpoint/2010/main" val="3290380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9979155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Students are at a higher risk or injury in the workplace</a:t>
            </a:r>
          </a:p>
          <a:p>
            <a:r>
              <a:rPr lang="en-CA" dirty="0" smtClean="0"/>
              <a:t>Students may not fully understand the hazards they face</a:t>
            </a:r>
          </a:p>
          <a:p>
            <a:r>
              <a:rPr lang="en-CA" dirty="0" smtClean="0"/>
              <a:t>Students must be supervised at all times</a:t>
            </a:r>
          </a:p>
          <a:p>
            <a:r>
              <a:rPr lang="en-CA" dirty="0" smtClean="0"/>
              <a:t>Students must not perform high risk tasks</a:t>
            </a:r>
          </a:p>
          <a:p>
            <a:r>
              <a:rPr lang="en-CA" dirty="0" smtClean="0"/>
              <a:t>Students must be trained for work activities they will try</a:t>
            </a:r>
          </a:p>
          <a:p>
            <a:r>
              <a:rPr lang="en-CA" dirty="0" smtClean="0"/>
              <a:t>Students are there to learn and gain interest in the industry and company</a:t>
            </a:r>
          </a:p>
          <a:p>
            <a:r>
              <a:rPr lang="en-CA" dirty="0" smtClean="0"/>
              <a:t>Students must follow the same safety rules including PPE use</a:t>
            </a:r>
            <a:endParaRPr lang="en-CA" dirty="0"/>
          </a:p>
        </p:txBody>
      </p:sp>
      <p:sp>
        <p:nvSpPr>
          <p:cNvPr id="3" name="Title 2"/>
          <p:cNvSpPr>
            <a:spLocks noGrp="1"/>
          </p:cNvSpPr>
          <p:nvPr>
            <p:ph type="title"/>
          </p:nvPr>
        </p:nvSpPr>
        <p:spPr/>
        <p:txBody>
          <a:bodyPr/>
          <a:lstStyle/>
          <a:p>
            <a:r>
              <a:rPr lang="en-CA" dirty="0" smtClean="0"/>
              <a:t>Key Takeaways</a:t>
            </a:r>
            <a:endParaRPr lang="en-CA" dirty="0"/>
          </a:p>
        </p:txBody>
      </p:sp>
    </p:spTree>
    <p:extLst>
      <p:ext uri="{BB962C8B-B14F-4D97-AF65-F5344CB8AC3E}">
        <p14:creationId xmlns:p14="http://schemas.microsoft.com/office/powerpoint/2010/main" val="704891216"/>
      </p:ext>
    </p:extLst>
  </p:cSld>
  <p:clrMapOvr>
    <a:masterClrMapping/>
  </p:clrMapOvr>
  <p:transition/>
</p:sld>
</file>

<file path=ppt/theme/theme1.xml><?xml version="1.0" encoding="utf-8"?>
<a:theme xmlns:a="http://schemas.openxmlformats.org/drawingml/2006/main" name="1_Made Safe PowerPoint Template">
  <a:themeElements>
    <a:clrScheme name="Custom 1">
      <a:dk1>
        <a:sysClr val="windowText" lastClr="000000"/>
      </a:dk1>
      <a:lt1>
        <a:sysClr val="window" lastClr="FFFFFF"/>
      </a:lt1>
      <a:dk2>
        <a:srgbClr val="000000"/>
      </a:dk2>
      <a:lt2>
        <a:srgbClr val="F2F2F2"/>
      </a:lt2>
      <a:accent1>
        <a:srgbClr val="C62423"/>
      </a:accent1>
      <a:accent2>
        <a:srgbClr val="F7B718"/>
      </a:accent2>
      <a:accent3>
        <a:srgbClr val="595959"/>
      </a:accent3>
      <a:accent4>
        <a:srgbClr val="7F7F7F"/>
      </a:accent4>
      <a:accent5>
        <a:srgbClr val="BFBFBF"/>
      </a:accent5>
      <a:accent6>
        <a:srgbClr val="E32726"/>
      </a:accent6>
      <a:hlink>
        <a:srgbClr val="F7B718"/>
      </a:hlink>
      <a:folHlink>
        <a:srgbClr val="C62423"/>
      </a:folHlink>
    </a:clrScheme>
    <a:fontScheme name="MADE SAF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BB531CE4D02499308947346550051" ma:contentTypeVersion="16" ma:contentTypeDescription="Create a new document." ma:contentTypeScope="" ma:versionID="8fd88bfe2f19ce0fac59f2dbeb38cd89">
  <xsd:schema xmlns:xsd="http://www.w3.org/2001/XMLSchema" xmlns:xs="http://www.w3.org/2001/XMLSchema" xmlns:p="http://schemas.microsoft.com/office/2006/metadata/properties" xmlns:ns2="b0cc72bf-2dc8-4fc4-b6f1-bc3c3e511047" xmlns:ns3="c4250519-4673-4dc6-959e-de950f9945c1" targetNamespace="http://schemas.microsoft.com/office/2006/metadata/properties" ma:root="true" ma:fieldsID="bcd5bbe88fb12c8c7252aa0956a50b27" ns2:_="" ns3:_="">
    <xsd:import namespace="b0cc72bf-2dc8-4fc4-b6f1-bc3c3e511047"/>
    <xsd:import namespace="c4250519-4673-4dc6-959e-de950f9945c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c72bf-2dc8-4fc4-b6f1-bc3c3e5110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4098a-2dc0-4f79-8ab7-83ad8f121cb2}" ma:internalName="TaxCatchAll" ma:showField="CatchAllData" ma:web="b0cc72bf-2dc8-4fc4-b6f1-bc3c3e5110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250519-4673-4dc6-959e-de950f9945c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c3f272-7126-43c2-a7fe-a7e7961e7c0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250519-4673-4dc6-959e-de950f9945c1">
      <Terms xmlns="http://schemas.microsoft.com/office/infopath/2007/PartnerControls"/>
    </lcf76f155ced4ddcb4097134ff3c332f>
    <TaxCatchAll xmlns="b0cc72bf-2dc8-4fc4-b6f1-bc3c3e511047" xsi:nil="true"/>
  </documentManagement>
</p:properties>
</file>

<file path=customXml/itemProps1.xml><?xml version="1.0" encoding="utf-8"?>
<ds:datastoreItem xmlns:ds="http://schemas.openxmlformats.org/officeDocument/2006/customXml" ds:itemID="{44DAC891-A260-4371-A645-1663419BE5E0}"/>
</file>

<file path=customXml/itemProps2.xml><?xml version="1.0" encoding="utf-8"?>
<ds:datastoreItem xmlns:ds="http://schemas.openxmlformats.org/officeDocument/2006/customXml" ds:itemID="{0874082A-4697-44F8-AF22-1F779263C6FF}"/>
</file>

<file path=customXml/itemProps3.xml><?xml version="1.0" encoding="utf-8"?>
<ds:datastoreItem xmlns:ds="http://schemas.openxmlformats.org/officeDocument/2006/customXml" ds:itemID="{37988BE6-EB30-4BF6-9585-180899866D8B}"/>
</file>

<file path=docProps/app.xml><?xml version="1.0" encoding="utf-8"?>
<Properties xmlns="http://schemas.openxmlformats.org/officeDocument/2006/extended-properties" xmlns:vt="http://schemas.openxmlformats.org/officeDocument/2006/docPropsVTypes">
  <Template>Made Safe Power Point Template 7-7-2020 Edit</Template>
  <TotalTime>31</TotalTime>
  <Words>355</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Brandon Grotesque Light</vt:lpstr>
      <vt:lpstr>1_Made Safe PowerPoint Template</vt:lpstr>
      <vt:lpstr>Take Our Kids to Work Day</vt:lpstr>
      <vt:lpstr>WCB Coverage</vt:lpstr>
      <vt:lpstr>WCB Coverage</vt:lpstr>
      <vt:lpstr>Young Worker Readiness Certificate Course</vt:lpstr>
      <vt:lpstr>New Worker Safety in Canada </vt:lpstr>
      <vt:lpstr>PowerPoint Presentation</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Our Kids to Work Day</dc:title>
  <dc:creator>Steven Hnatishin</dc:creator>
  <cp:lastModifiedBy>Steven Hnatishin</cp:lastModifiedBy>
  <cp:revision>4</cp:revision>
  <dcterms:created xsi:type="dcterms:W3CDTF">2021-10-24T18:33:08Z</dcterms:created>
  <dcterms:modified xsi:type="dcterms:W3CDTF">2021-10-24T19:04:33Z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0x0101005ADBB531CE4D02499308947346550051</vt:lpwstr>
  </property>
</Properties>
</file>